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60" r:id="rId5"/>
    <p:sldId id="259" r:id="rId6"/>
    <p:sldId id="261" r:id="rId7"/>
    <p:sldId id="262" r:id="rId8"/>
    <p:sldId id="263" r:id="rId9"/>
    <p:sldId id="264" r:id="rId10"/>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025" autoAdjust="0"/>
    <p:restoredTop sz="94660"/>
  </p:normalViewPr>
  <p:slideViewPr>
    <p:cSldViewPr snapToGrid="0">
      <p:cViewPr varScale="1">
        <p:scale>
          <a:sx n="78" d="100"/>
          <a:sy n="78" d="100"/>
        </p:scale>
        <p:origin x="787" y="6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4192E4-2CBE-CDD2-9A20-01BAC8E316C4}"/>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A45EC08D-A22C-B482-027B-849C1380D59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81FA8CB8-B24E-B029-A976-3B8D023E5E95}"/>
              </a:ext>
            </a:extLst>
          </p:cNvPr>
          <p:cNvSpPr>
            <a:spLocks noGrp="1"/>
          </p:cNvSpPr>
          <p:nvPr>
            <p:ph type="dt" sz="half" idx="10"/>
          </p:nvPr>
        </p:nvSpPr>
        <p:spPr/>
        <p:txBody>
          <a:bodyPr/>
          <a:lstStyle/>
          <a:p>
            <a:fld id="{8F6583FE-ADFD-4448-9576-F4FCB800F846}" type="datetimeFigureOut">
              <a:rPr lang="en-US" smtClean="0"/>
              <a:t>5/21/2025</a:t>
            </a:fld>
            <a:endParaRPr lang="en-US"/>
          </a:p>
        </p:txBody>
      </p:sp>
      <p:sp>
        <p:nvSpPr>
          <p:cNvPr id="5" name="Footer Placeholder 4">
            <a:extLst>
              <a:ext uri="{FF2B5EF4-FFF2-40B4-BE49-F238E27FC236}">
                <a16:creationId xmlns:a16="http://schemas.microsoft.com/office/drawing/2014/main" id="{6D3E3C10-DF57-9175-C257-3F5EC4ED2F0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47D7372-7D71-B97C-AC3E-9D0D47017C21}"/>
              </a:ext>
            </a:extLst>
          </p:cNvPr>
          <p:cNvSpPr>
            <a:spLocks noGrp="1"/>
          </p:cNvSpPr>
          <p:nvPr>
            <p:ph type="sldNum" sz="quarter" idx="12"/>
          </p:nvPr>
        </p:nvSpPr>
        <p:spPr/>
        <p:txBody>
          <a:bodyPr/>
          <a:lstStyle/>
          <a:p>
            <a:fld id="{CEC522E4-08A5-488E-98FB-9213E1572E90}" type="slidenum">
              <a:rPr lang="en-US" smtClean="0"/>
              <a:t>‹#›</a:t>
            </a:fld>
            <a:endParaRPr lang="en-US"/>
          </a:p>
        </p:txBody>
      </p:sp>
    </p:spTree>
    <p:extLst>
      <p:ext uri="{BB962C8B-B14F-4D97-AF65-F5344CB8AC3E}">
        <p14:creationId xmlns:p14="http://schemas.microsoft.com/office/powerpoint/2010/main" val="215347002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D82109-7517-6A95-5726-2C1177B8FCD6}"/>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33A556A0-24B3-3B09-BE83-E972132C929B}"/>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C8F5CB2-FF4D-35A4-478B-7262735D296B}"/>
              </a:ext>
            </a:extLst>
          </p:cNvPr>
          <p:cNvSpPr>
            <a:spLocks noGrp="1"/>
          </p:cNvSpPr>
          <p:nvPr>
            <p:ph type="dt" sz="half" idx="10"/>
          </p:nvPr>
        </p:nvSpPr>
        <p:spPr/>
        <p:txBody>
          <a:bodyPr/>
          <a:lstStyle/>
          <a:p>
            <a:fld id="{8F6583FE-ADFD-4448-9576-F4FCB800F846}" type="datetimeFigureOut">
              <a:rPr lang="en-US" smtClean="0"/>
              <a:t>5/21/2025</a:t>
            </a:fld>
            <a:endParaRPr lang="en-US"/>
          </a:p>
        </p:txBody>
      </p:sp>
      <p:sp>
        <p:nvSpPr>
          <p:cNvPr id="5" name="Footer Placeholder 4">
            <a:extLst>
              <a:ext uri="{FF2B5EF4-FFF2-40B4-BE49-F238E27FC236}">
                <a16:creationId xmlns:a16="http://schemas.microsoft.com/office/drawing/2014/main" id="{50E7E519-4242-50E4-C5D9-3E56FB973D7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6119BB5-D166-DA9C-8DCD-11EB3A1D316C}"/>
              </a:ext>
            </a:extLst>
          </p:cNvPr>
          <p:cNvSpPr>
            <a:spLocks noGrp="1"/>
          </p:cNvSpPr>
          <p:nvPr>
            <p:ph type="sldNum" sz="quarter" idx="12"/>
          </p:nvPr>
        </p:nvSpPr>
        <p:spPr/>
        <p:txBody>
          <a:bodyPr/>
          <a:lstStyle/>
          <a:p>
            <a:fld id="{CEC522E4-08A5-488E-98FB-9213E1572E90}" type="slidenum">
              <a:rPr lang="en-US" smtClean="0"/>
              <a:t>‹#›</a:t>
            </a:fld>
            <a:endParaRPr lang="en-US"/>
          </a:p>
        </p:txBody>
      </p:sp>
    </p:spTree>
    <p:extLst>
      <p:ext uri="{BB962C8B-B14F-4D97-AF65-F5344CB8AC3E}">
        <p14:creationId xmlns:p14="http://schemas.microsoft.com/office/powerpoint/2010/main" val="320212925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620473C-5D0D-7EB6-2EA8-322B709A7B82}"/>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0479205E-5138-0994-7DC0-CA41A6D29A92}"/>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D3134E8-1E46-C34C-E000-3C8E903DC0F6}"/>
              </a:ext>
            </a:extLst>
          </p:cNvPr>
          <p:cNvSpPr>
            <a:spLocks noGrp="1"/>
          </p:cNvSpPr>
          <p:nvPr>
            <p:ph type="dt" sz="half" idx="10"/>
          </p:nvPr>
        </p:nvSpPr>
        <p:spPr/>
        <p:txBody>
          <a:bodyPr/>
          <a:lstStyle/>
          <a:p>
            <a:fld id="{8F6583FE-ADFD-4448-9576-F4FCB800F846}" type="datetimeFigureOut">
              <a:rPr lang="en-US" smtClean="0"/>
              <a:t>5/21/2025</a:t>
            </a:fld>
            <a:endParaRPr lang="en-US"/>
          </a:p>
        </p:txBody>
      </p:sp>
      <p:sp>
        <p:nvSpPr>
          <p:cNvPr id="5" name="Footer Placeholder 4">
            <a:extLst>
              <a:ext uri="{FF2B5EF4-FFF2-40B4-BE49-F238E27FC236}">
                <a16:creationId xmlns:a16="http://schemas.microsoft.com/office/drawing/2014/main" id="{99A31DE5-248B-BC9C-11D6-E5FCD0B4C6C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5E0A791-43A0-F7B4-8A65-3627FEB3CE99}"/>
              </a:ext>
            </a:extLst>
          </p:cNvPr>
          <p:cNvSpPr>
            <a:spLocks noGrp="1"/>
          </p:cNvSpPr>
          <p:nvPr>
            <p:ph type="sldNum" sz="quarter" idx="12"/>
          </p:nvPr>
        </p:nvSpPr>
        <p:spPr/>
        <p:txBody>
          <a:bodyPr/>
          <a:lstStyle/>
          <a:p>
            <a:fld id="{CEC522E4-08A5-488E-98FB-9213E1572E90}" type="slidenum">
              <a:rPr lang="en-US" smtClean="0"/>
              <a:t>‹#›</a:t>
            </a:fld>
            <a:endParaRPr lang="en-US"/>
          </a:p>
        </p:txBody>
      </p:sp>
    </p:spTree>
    <p:extLst>
      <p:ext uri="{BB962C8B-B14F-4D97-AF65-F5344CB8AC3E}">
        <p14:creationId xmlns:p14="http://schemas.microsoft.com/office/powerpoint/2010/main" val="14556514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37CFB3-CC86-CD57-740E-5F510B29661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FB82787-AD2D-2326-3E76-B019544FFC24}"/>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E5BB184-657C-C3D7-F88E-7A648CB3B356}"/>
              </a:ext>
            </a:extLst>
          </p:cNvPr>
          <p:cNvSpPr>
            <a:spLocks noGrp="1"/>
          </p:cNvSpPr>
          <p:nvPr>
            <p:ph type="dt" sz="half" idx="10"/>
          </p:nvPr>
        </p:nvSpPr>
        <p:spPr/>
        <p:txBody>
          <a:bodyPr/>
          <a:lstStyle/>
          <a:p>
            <a:fld id="{8F6583FE-ADFD-4448-9576-F4FCB800F846}" type="datetimeFigureOut">
              <a:rPr lang="en-US" smtClean="0"/>
              <a:t>5/21/2025</a:t>
            </a:fld>
            <a:endParaRPr lang="en-US"/>
          </a:p>
        </p:txBody>
      </p:sp>
      <p:sp>
        <p:nvSpPr>
          <p:cNvPr id="5" name="Footer Placeholder 4">
            <a:extLst>
              <a:ext uri="{FF2B5EF4-FFF2-40B4-BE49-F238E27FC236}">
                <a16:creationId xmlns:a16="http://schemas.microsoft.com/office/drawing/2014/main" id="{9B18990C-4208-0AAB-B979-397F8DBF419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7423EE0-3C7A-27AC-9ED7-FA9C77E29870}"/>
              </a:ext>
            </a:extLst>
          </p:cNvPr>
          <p:cNvSpPr>
            <a:spLocks noGrp="1"/>
          </p:cNvSpPr>
          <p:nvPr>
            <p:ph type="sldNum" sz="quarter" idx="12"/>
          </p:nvPr>
        </p:nvSpPr>
        <p:spPr/>
        <p:txBody>
          <a:bodyPr/>
          <a:lstStyle/>
          <a:p>
            <a:fld id="{CEC522E4-08A5-488E-98FB-9213E1572E90}" type="slidenum">
              <a:rPr lang="en-US" smtClean="0"/>
              <a:t>‹#›</a:t>
            </a:fld>
            <a:endParaRPr lang="en-US"/>
          </a:p>
        </p:txBody>
      </p:sp>
    </p:spTree>
    <p:extLst>
      <p:ext uri="{BB962C8B-B14F-4D97-AF65-F5344CB8AC3E}">
        <p14:creationId xmlns:p14="http://schemas.microsoft.com/office/powerpoint/2010/main" val="315343100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B9EF17-7CDE-B02F-C486-67FF6F9F2BCD}"/>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CEF674D2-1EC0-0E4F-B569-68467DB78DC3}"/>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4BE412BE-5A74-FAEB-FA99-7CCC7C2EB04C}"/>
              </a:ext>
            </a:extLst>
          </p:cNvPr>
          <p:cNvSpPr>
            <a:spLocks noGrp="1"/>
          </p:cNvSpPr>
          <p:nvPr>
            <p:ph type="dt" sz="half" idx="10"/>
          </p:nvPr>
        </p:nvSpPr>
        <p:spPr/>
        <p:txBody>
          <a:bodyPr/>
          <a:lstStyle/>
          <a:p>
            <a:fld id="{8F6583FE-ADFD-4448-9576-F4FCB800F846}" type="datetimeFigureOut">
              <a:rPr lang="en-US" smtClean="0"/>
              <a:t>5/21/2025</a:t>
            </a:fld>
            <a:endParaRPr lang="en-US"/>
          </a:p>
        </p:txBody>
      </p:sp>
      <p:sp>
        <p:nvSpPr>
          <p:cNvPr id="5" name="Footer Placeholder 4">
            <a:extLst>
              <a:ext uri="{FF2B5EF4-FFF2-40B4-BE49-F238E27FC236}">
                <a16:creationId xmlns:a16="http://schemas.microsoft.com/office/drawing/2014/main" id="{8AA03D71-F813-5AA8-F946-DC2264F9D78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B3E1B6B-CB99-67B1-3E7B-FFC32985763B}"/>
              </a:ext>
            </a:extLst>
          </p:cNvPr>
          <p:cNvSpPr>
            <a:spLocks noGrp="1"/>
          </p:cNvSpPr>
          <p:nvPr>
            <p:ph type="sldNum" sz="quarter" idx="12"/>
          </p:nvPr>
        </p:nvSpPr>
        <p:spPr/>
        <p:txBody>
          <a:bodyPr/>
          <a:lstStyle/>
          <a:p>
            <a:fld id="{CEC522E4-08A5-488E-98FB-9213E1572E90}" type="slidenum">
              <a:rPr lang="en-US" smtClean="0"/>
              <a:t>‹#›</a:t>
            </a:fld>
            <a:endParaRPr lang="en-US"/>
          </a:p>
        </p:txBody>
      </p:sp>
    </p:spTree>
    <p:extLst>
      <p:ext uri="{BB962C8B-B14F-4D97-AF65-F5344CB8AC3E}">
        <p14:creationId xmlns:p14="http://schemas.microsoft.com/office/powerpoint/2010/main" val="27310396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1ABDAD-B8CA-B23A-666F-5DCAE36332F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701B3A8-F3EA-99DC-9E4E-181F18FF253F}"/>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CF6B05E4-261C-6EE0-AA26-3F0FA9E2A31F}"/>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125FAF4E-B617-EE72-451E-DD2CCF70C28D}"/>
              </a:ext>
            </a:extLst>
          </p:cNvPr>
          <p:cNvSpPr>
            <a:spLocks noGrp="1"/>
          </p:cNvSpPr>
          <p:nvPr>
            <p:ph type="dt" sz="half" idx="10"/>
          </p:nvPr>
        </p:nvSpPr>
        <p:spPr/>
        <p:txBody>
          <a:bodyPr/>
          <a:lstStyle/>
          <a:p>
            <a:fld id="{8F6583FE-ADFD-4448-9576-F4FCB800F846}" type="datetimeFigureOut">
              <a:rPr lang="en-US" smtClean="0"/>
              <a:t>5/21/2025</a:t>
            </a:fld>
            <a:endParaRPr lang="en-US"/>
          </a:p>
        </p:txBody>
      </p:sp>
      <p:sp>
        <p:nvSpPr>
          <p:cNvPr id="6" name="Footer Placeholder 5">
            <a:extLst>
              <a:ext uri="{FF2B5EF4-FFF2-40B4-BE49-F238E27FC236}">
                <a16:creationId xmlns:a16="http://schemas.microsoft.com/office/drawing/2014/main" id="{FAC96A0B-99A7-FF59-43EE-AD10F13BD62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8801143-2E40-D487-AD4F-250ECF9A99A2}"/>
              </a:ext>
            </a:extLst>
          </p:cNvPr>
          <p:cNvSpPr>
            <a:spLocks noGrp="1"/>
          </p:cNvSpPr>
          <p:nvPr>
            <p:ph type="sldNum" sz="quarter" idx="12"/>
          </p:nvPr>
        </p:nvSpPr>
        <p:spPr/>
        <p:txBody>
          <a:bodyPr/>
          <a:lstStyle/>
          <a:p>
            <a:fld id="{CEC522E4-08A5-488E-98FB-9213E1572E90}" type="slidenum">
              <a:rPr lang="en-US" smtClean="0"/>
              <a:t>‹#›</a:t>
            </a:fld>
            <a:endParaRPr lang="en-US"/>
          </a:p>
        </p:txBody>
      </p:sp>
    </p:spTree>
    <p:extLst>
      <p:ext uri="{BB962C8B-B14F-4D97-AF65-F5344CB8AC3E}">
        <p14:creationId xmlns:p14="http://schemas.microsoft.com/office/powerpoint/2010/main" val="24875904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4CA53F-3716-89A5-64F3-22135189129B}"/>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D35E46DF-0B68-6C82-C629-CE14EF911B6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A1970F79-63DC-D3DC-A44D-160AA289FF0C}"/>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9E112B65-5CB7-0F46-B197-7C7BA641481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04B03AC4-7E2C-F5BF-1122-3B249F84F4C4}"/>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D99FCE53-99E7-3F55-EF74-4C640FC68299}"/>
              </a:ext>
            </a:extLst>
          </p:cNvPr>
          <p:cNvSpPr>
            <a:spLocks noGrp="1"/>
          </p:cNvSpPr>
          <p:nvPr>
            <p:ph type="dt" sz="half" idx="10"/>
          </p:nvPr>
        </p:nvSpPr>
        <p:spPr/>
        <p:txBody>
          <a:bodyPr/>
          <a:lstStyle/>
          <a:p>
            <a:fld id="{8F6583FE-ADFD-4448-9576-F4FCB800F846}" type="datetimeFigureOut">
              <a:rPr lang="en-US" smtClean="0"/>
              <a:t>5/21/2025</a:t>
            </a:fld>
            <a:endParaRPr lang="en-US"/>
          </a:p>
        </p:txBody>
      </p:sp>
      <p:sp>
        <p:nvSpPr>
          <p:cNvPr id="8" name="Footer Placeholder 7">
            <a:extLst>
              <a:ext uri="{FF2B5EF4-FFF2-40B4-BE49-F238E27FC236}">
                <a16:creationId xmlns:a16="http://schemas.microsoft.com/office/drawing/2014/main" id="{D185FD93-6BDE-B731-3ADA-DEE85831E2B9}"/>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AEA5E22D-A64C-2D72-53F2-B6260443B676}"/>
              </a:ext>
            </a:extLst>
          </p:cNvPr>
          <p:cNvSpPr>
            <a:spLocks noGrp="1"/>
          </p:cNvSpPr>
          <p:nvPr>
            <p:ph type="sldNum" sz="quarter" idx="12"/>
          </p:nvPr>
        </p:nvSpPr>
        <p:spPr/>
        <p:txBody>
          <a:bodyPr/>
          <a:lstStyle/>
          <a:p>
            <a:fld id="{CEC522E4-08A5-488E-98FB-9213E1572E90}" type="slidenum">
              <a:rPr lang="en-US" smtClean="0"/>
              <a:t>‹#›</a:t>
            </a:fld>
            <a:endParaRPr lang="en-US"/>
          </a:p>
        </p:txBody>
      </p:sp>
    </p:spTree>
    <p:extLst>
      <p:ext uri="{BB962C8B-B14F-4D97-AF65-F5344CB8AC3E}">
        <p14:creationId xmlns:p14="http://schemas.microsoft.com/office/powerpoint/2010/main" val="168564107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CFC9D6-4A7E-DA19-83C9-416EA597E9A2}"/>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893658D6-5CA9-BC3B-06A1-05CB94502523}"/>
              </a:ext>
            </a:extLst>
          </p:cNvPr>
          <p:cNvSpPr>
            <a:spLocks noGrp="1"/>
          </p:cNvSpPr>
          <p:nvPr>
            <p:ph type="dt" sz="half" idx="10"/>
          </p:nvPr>
        </p:nvSpPr>
        <p:spPr/>
        <p:txBody>
          <a:bodyPr/>
          <a:lstStyle/>
          <a:p>
            <a:fld id="{8F6583FE-ADFD-4448-9576-F4FCB800F846}" type="datetimeFigureOut">
              <a:rPr lang="en-US" smtClean="0"/>
              <a:t>5/21/2025</a:t>
            </a:fld>
            <a:endParaRPr lang="en-US"/>
          </a:p>
        </p:txBody>
      </p:sp>
      <p:sp>
        <p:nvSpPr>
          <p:cNvPr id="4" name="Footer Placeholder 3">
            <a:extLst>
              <a:ext uri="{FF2B5EF4-FFF2-40B4-BE49-F238E27FC236}">
                <a16:creationId xmlns:a16="http://schemas.microsoft.com/office/drawing/2014/main" id="{C1E2D21B-2843-DD7D-C080-763A41D0C9F9}"/>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B1DA86B0-CC05-CDB9-B359-AC61D9DCA75C}"/>
              </a:ext>
            </a:extLst>
          </p:cNvPr>
          <p:cNvSpPr>
            <a:spLocks noGrp="1"/>
          </p:cNvSpPr>
          <p:nvPr>
            <p:ph type="sldNum" sz="quarter" idx="12"/>
          </p:nvPr>
        </p:nvSpPr>
        <p:spPr/>
        <p:txBody>
          <a:bodyPr/>
          <a:lstStyle/>
          <a:p>
            <a:fld id="{CEC522E4-08A5-488E-98FB-9213E1572E90}" type="slidenum">
              <a:rPr lang="en-US" smtClean="0"/>
              <a:t>‹#›</a:t>
            </a:fld>
            <a:endParaRPr lang="en-US"/>
          </a:p>
        </p:txBody>
      </p:sp>
    </p:spTree>
    <p:extLst>
      <p:ext uri="{BB962C8B-B14F-4D97-AF65-F5344CB8AC3E}">
        <p14:creationId xmlns:p14="http://schemas.microsoft.com/office/powerpoint/2010/main" val="17280870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24761B0-8D00-F6FF-3035-DBED8CB7573B}"/>
              </a:ext>
            </a:extLst>
          </p:cNvPr>
          <p:cNvSpPr>
            <a:spLocks noGrp="1"/>
          </p:cNvSpPr>
          <p:nvPr>
            <p:ph type="dt" sz="half" idx="10"/>
          </p:nvPr>
        </p:nvSpPr>
        <p:spPr/>
        <p:txBody>
          <a:bodyPr/>
          <a:lstStyle/>
          <a:p>
            <a:fld id="{8F6583FE-ADFD-4448-9576-F4FCB800F846}" type="datetimeFigureOut">
              <a:rPr lang="en-US" smtClean="0"/>
              <a:t>5/21/2025</a:t>
            </a:fld>
            <a:endParaRPr lang="en-US"/>
          </a:p>
        </p:txBody>
      </p:sp>
      <p:sp>
        <p:nvSpPr>
          <p:cNvPr id="3" name="Footer Placeholder 2">
            <a:extLst>
              <a:ext uri="{FF2B5EF4-FFF2-40B4-BE49-F238E27FC236}">
                <a16:creationId xmlns:a16="http://schemas.microsoft.com/office/drawing/2014/main" id="{4F700F67-E487-CC14-4CFD-DAA65FB00713}"/>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A08332C6-626A-5BE5-8AAB-FB45A3869202}"/>
              </a:ext>
            </a:extLst>
          </p:cNvPr>
          <p:cNvSpPr>
            <a:spLocks noGrp="1"/>
          </p:cNvSpPr>
          <p:nvPr>
            <p:ph type="sldNum" sz="quarter" idx="12"/>
          </p:nvPr>
        </p:nvSpPr>
        <p:spPr/>
        <p:txBody>
          <a:bodyPr/>
          <a:lstStyle/>
          <a:p>
            <a:fld id="{CEC522E4-08A5-488E-98FB-9213E1572E90}" type="slidenum">
              <a:rPr lang="en-US" smtClean="0"/>
              <a:t>‹#›</a:t>
            </a:fld>
            <a:endParaRPr lang="en-US"/>
          </a:p>
        </p:txBody>
      </p:sp>
    </p:spTree>
    <p:extLst>
      <p:ext uri="{BB962C8B-B14F-4D97-AF65-F5344CB8AC3E}">
        <p14:creationId xmlns:p14="http://schemas.microsoft.com/office/powerpoint/2010/main" val="16426570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708872-FEA6-3BEF-3A47-F293A2A79B9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C6B5A5D5-9CCB-F120-A9BF-0EF4C4ED073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B6912BE4-7E42-EF9A-520D-24655BE5247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2388A47-83BE-A888-4727-93F6A4EC6600}"/>
              </a:ext>
            </a:extLst>
          </p:cNvPr>
          <p:cNvSpPr>
            <a:spLocks noGrp="1"/>
          </p:cNvSpPr>
          <p:nvPr>
            <p:ph type="dt" sz="half" idx="10"/>
          </p:nvPr>
        </p:nvSpPr>
        <p:spPr/>
        <p:txBody>
          <a:bodyPr/>
          <a:lstStyle/>
          <a:p>
            <a:fld id="{8F6583FE-ADFD-4448-9576-F4FCB800F846}" type="datetimeFigureOut">
              <a:rPr lang="en-US" smtClean="0"/>
              <a:t>5/21/2025</a:t>
            </a:fld>
            <a:endParaRPr lang="en-US"/>
          </a:p>
        </p:txBody>
      </p:sp>
      <p:sp>
        <p:nvSpPr>
          <p:cNvPr id="6" name="Footer Placeholder 5">
            <a:extLst>
              <a:ext uri="{FF2B5EF4-FFF2-40B4-BE49-F238E27FC236}">
                <a16:creationId xmlns:a16="http://schemas.microsoft.com/office/drawing/2014/main" id="{79CEF4EF-95E9-104D-81C3-E86DAEE60E5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0B47A1E-AE63-0E85-7EE0-69F4B57A9304}"/>
              </a:ext>
            </a:extLst>
          </p:cNvPr>
          <p:cNvSpPr>
            <a:spLocks noGrp="1"/>
          </p:cNvSpPr>
          <p:nvPr>
            <p:ph type="sldNum" sz="quarter" idx="12"/>
          </p:nvPr>
        </p:nvSpPr>
        <p:spPr/>
        <p:txBody>
          <a:bodyPr/>
          <a:lstStyle/>
          <a:p>
            <a:fld id="{CEC522E4-08A5-488E-98FB-9213E1572E90}" type="slidenum">
              <a:rPr lang="en-US" smtClean="0"/>
              <a:t>‹#›</a:t>
            </a:fld>
            <a:endParaRPr lang="en-US"/>
          </a:p>
        </p:txBody>
      </p:sp>
    </p:spTree>
    <p:extLst>
      <p:ext uri="{BB962C8B-B14F-4D97-AF65-F5344CB8AC3E}">
        <p14:creationId xmlns:p14="http://schemas.microsoft.com/office/powerpoint/2010/main" val="122739350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0F048C-3057-94CC-738C-03638BF0C72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495FD2EB-DE58-2229-28CB-4C059DA841D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496676B5-9095-1E2D-857E-4B3F11C8009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1DEFBB2-A1DC-9027-8993-4F8200DC1BCF}"/>
              </a:ext>
            </a:extLst>
          </p:cNvPr>
          <p:cNvSpPr>
            <a:spLocks noGrp="1"/>
          </p:cNvSpPr>
          <p:nvPr>
            <p:ph type="dt" sz="half" idx="10"/>
          </p:nvPr>
        </p:nvSpPr>
        <p:spPr/>
        <p:txBody>
          <a:bodyPr/>
          <a:lstStyle/>
          <a:p>
            <a:fld id="{8F6583FE-ADFD-4448-9576-F4FCB800F846}" type="datetimeFigureOut">
              <a:rPr lang="en-US" smtClean="0"/>
              <a:t>5/21/2025</a:t>
            </a:fld>
            <a:endParaRPr lang="en-US"/>
          </a:p>
        </p:txBody>
      </p:sp>
      <p:sp>
        <p:nvSpPr>
          <p:cNvPr id="6" name="Footer Placeholder 5">
            <a:extLst>
              <a:ext uri="{FF2B5EF4-FFF2-40B4-BE49-F238E27FC236}">
                <a16:creationId xmlns:a16="http://schemas.microsoft.com/office/drawing/2014/main" id="{D48C5C90-33AE-E398-8E09-FFA53C8C595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B2D51F5-8E17-40B0-138F-8CF059F184EB}"/>
              </a:ext>
            </a:extLst>
          </p:cNvPr>
          <p:cNvSpPr>
            <a:spLocks noGrp="1"/>
          </p:cNvSpPr>
          <p:nvPr>
            <p:ph type="sldNum" sz="quarter" idx="12"/>
          </p:nvPr>
        </p:nvSpPr>
        <p:spPr/>
        <p:txBody>
          <a:bodyPr/>
          <a:lstStyle/>
          <a:p>
            <a:fld id="{CEC522E4-08A5-488E-98FB-9213E1572E90}" type="slidenum">
              <a:rPr lang="en-US" smtClean="0"/>
              <a:t>‹#›</a:t>
            </a:fld>
            <a:endParaRPr lang="en-US"/>
          </a:p>
        </p:txBody>
      </p:sp>
    </p:spTree>
    <p:extLst>
      <p:ext uri="{BB962C8B-B14F-4D97-AF65-F5344CB8AC3E}">
        <p14:creationId xmlns:p14="http://schemas.microsoft.com/office/powerpoint/2010/main" val="233126988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260104F-AC00-9437-5481-8180B9A4924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F4B9C113-BCFC-DAAD-4EF8-97B60EA02DC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7D925A0-B9D3-A8D4-FF5D-4B6FDB46822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8F6583FE-ADFD-4448-9576-F4FCB800F846}" type="datetimeFigureOut">
              <a:rPr lang="en-US" smtClean="0"/>
              <a:t>5/21/2025</a:t>
            </a:fld>
            <a:endParaRPr lang="en-US"/>
          </a:p>
        </p:txBody>
      </p:sp>
      <p:sp>
        <p:nvSpPr>
          <p:cNvPr id="5" name="Footer Placeholder 4">
            <a:extLst>
              <a:ext uri="{FF2B5EF4-FFF2-40B4-BE49-F238E27FC236}">
                <a16:creationId xmlns:a16="http://schemas.microsoft.com/office/drawing/2014/main" id="{39D164AF-AEB1-94C6-4797-0F23756C581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0D38FD3A-3241-BBCD-91B9-4309CF2A98C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CEC522E4-08A5-488E-98FB-9213E1572E90}" type="slidenum">
              <a:rPr lang="en-US" smtClean="0"/>
              <a:t>‹#›</a:t>
            </a:fld>
            <a:endParaRPr lang="en-US"/>
          </a:p>
        </p:txBody>
      </p:sp>
    </p:spTree>
    <p:extLst>
      <p:ext uri="{BB962C8B-B14F-4D97-AF65-F5344CB8AC3E}">
        <p14:creationId xmlns:p14="http://schemas.microsoft.com/office/powerpoint/2010/main" val="200576176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C6CC5A-EDAE-D155-8041-1212E8ABA20E}"/>
              </a:ext>
            </a:extLst>
          </p:cNvPr>
          <p:cNvSpPr>
            <a:spLocks noGrp="1"/>
          </p:cNvSpPr>
          <p:nvPr>
            <p:ph type="ctrTitle"/>
          </p:nvPr>
        </p:nvSpPr>
        <p:spPr/>
        <p:txBody>
          <a:bodyPr/>
          <a:lstStyle/>
          <a:p>
            <a:r>
              <a:rPr lang="en-US" dirty="0"/>
              <a:t>Business Office Forum</a:t>
            </a:r>
            <a:br>
              <a:rPr lang="en-US" dirty="0"/>
            </a:br>
            <a:r>
              <a:rPr lang="en-US" dirty="0"/>
              <a:t>May 2025</a:t>
            </a:r>
          </a:p>
        </p:txBody>
      </p:sp>
      <p:sp>
        <p:nvSpPr>
          <p:cNvPr id="3" name="Subtitle 2">
            <a:extLst>
              <a:ext uri="{FF2B5EF4-FFF2-40B4-BE49-F238E27FC236}">
                <a16:creationId xmlns:a16="http://schemas.microsoft.com/office/drawing/2014/main" id="{BC6651AC-B5A1-35DA-6ECD-2D7E9B433D55}"/>
              </a:ext>
            </a:extLst>
          </p:cNvPr>
          <p:cNvSpPr>
            <a:spLocks noGrp="1"/>
          </p:cNvSpPr>
          <p:nvPr>
            <p:ph type="subTitle" idx="1"/>
          </p:nvPr>
        </p:nvSpPr>
        <p:spPr/>
        <p:txBody>
          <a:bodyPr/>
          <a:lstStyle/>
          <a:p>
            <a:endParaRPr lang="en-US" dirty="0"/>
          </a:p>
          <a:p>
            <a:r>
              <a:rPr lang="en-US" b="1" dirty="0"/>
              <a:t>Closing the Fiscal Year</a:t>
            </a:r>
          </a:p>
        </p:txBody>
      </p:sp>
    </p:spTree>
    <p:extLst>
      <p:ext uri="{BB962C8B-B14F-4D97-AF65-F5344CB8AC3E}">
        <p14:creationId xmlns:p14="http://schemas.microsoft.com/office/powerpoint/2010/main" val="36329514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5BC700-9B9D-D732-F2E7-EED3C7B12594}"/>
              </a:ext>
            </a:extLst>
          </p:cNvPr>
          <p:cNvSpPr>
            <a:spLocks noGrp="1"/>
          </p:cNvSpPr>
          <p:nvPr>
            <p:ph type="title"/>
          </p:nvPr>
        </p:nvSpPr>
        <p:spPr/>
        <p:txBody>
          <a:bodyPr/>
          <a:lstStyle/>
          <a:p>
            <a:r>
              <a:rPr lang="en-US" dirty="0"/>
              <a:t>Reconcile all Bank Accounts</a:t>
            </a:r>
          </a:p>
        </p:txBody>
      </p:sp>
      <p:sp>
        <p:nvSpPr>
          <p:cNvPr id="5" name="Content Placeholder 4">
            <a:extLst>
              <a:ext uri="{FF2B5EF4-FFF2-40B4-BE49-F238E27FC236}">
                <a16:creationId xmlns:a16="http://schemas.microsoft.com/office/drawing/2014/main" id="{7AB892D4-2141-41CF-3513-12CA8A2E45E9}"/>
              </a:ext>
            </a:extLst>
          </p:cNvPr>
          <p:cNvSpPr>
            <a:spLocks noGrp="1"/>
          </p:cNvSpPr>
          <p:nvPr>
            <p:ph idx="1"/>
          </p:nvPr>
        </p:nvSpPr>
        <p:spPr/>
        <p:txBody>
          <a:bodyPr/>
          <a:lstStyle/>
          <a:p>
            <a:r>
              <a:rPr lang="en-US" dirty="0"/>
              <a:t>Bank reconciliations should be performed on a timely basis, preferably 10-14 days of receipt of the bank statement</a:t>
            </a:r>
          </a:p>
          <a:p>
            <a:r>
              <a:rPr lang="en-US" dirty="0"/>
              <a:t>Best practice is to have the reconciliation done by an individual who does not sign the checks or keep the books</a:t>
            </a:r>
          </a:p>
          <a:p>
            <a:r>
              <a:rPr lang="en-US" dirty="0"/>
              <a:t>All bank reconciliations should have a supervisory review (ex. member of the finance council, the pastor, or the business manager</a:t>
            </a:r>
          </a:p>
          <a:p>
            <a:r>
              <a:rPr lang="en-US" dirty="0"/>
              <a:t>The reviewer should sign and date the reconciliation </a:t>
            </a:r>
          </a:p>
          <a:p>
            <a:endParaRPr lang="en-US" dirty="0"/>
          </a:p>
        </p:txBody>
      </p:sp>
    </p:spTree>
    <p:extLst>
      <p:ext uri="{BB962C8B-B14F-4D97-AF65-F5344CB8AC3E}">
        <p14:creationId xmlns:p14="http://schemas.microsoft.com/office/powerpoint/2010/main" val="254026152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E03CCB-7D84-E99A-497C-8DA2EEFDE67D}"/>
              </a:ext>
            </a:extLst>
          </p:cNvPr>
          <p:cNvSpPr>
            <a:spLocks noGrp="1"/>
          </p:cNvSpPr>
          <p:nvPr>
            <p:ph type="title"/>
          </p:nvPr>
        </p:nvSpPr>
        <p:spPr/>
        <p:txBody>
          <a:bodyPr/>
          <a:lstStyle/>
          <a:p>
            <a:r>
              <a:rPr lang="en-US" dirty="0"/>
              <a:t>Reconcile all Investment Accounts</a:t>
            </a:r>
          </a:p>
        </p:txBody>
      </p:sp>
      <p:sp>
        <p:nvSpPr>
          <p:cNvPr id="3" name="Content Placeholder 2">
            <a:extLst>
              <a:ext uri="{FF2B5EF4-FFF2-40B4-BE49-F238E27FC236}">
                <a16:creationId xmlns:a16="http://schemas.microsoft.com/office/drawing/2014/main" id="{FDF804B4-C31C-1A25-F853-443801087FF4}"/>
              </a:ext>
            </a:extLst>
          </p:cNvPr>
          <p:cNvSpPr>
            <a:spLocks noGrp="1"/>
          </p:cNvSpPr>
          <p:nvPr>
            <p:ph idx="1"/>
          </p:nvPr>
        </p:nvSpPr>
        <p:spPr/>
        <p:txBody>
          <a:bodyPr/>
          <a:lstStyle/>
          <a:p>
            <a:r>
              <a:rPr lang="en-US" dirty="0"/>
              <a:t>Investment statements are typically received monthly or quarterly with market values listed</a:t>
            </a:r>
          </a:p>
          <a:p>
            <a:r>
              <a:rPr lang="en-US" dirty="0"/>
              <a:t>Investment activity including interest and dividends earned, as well as realized and unrealized gains and losses should be recorded at least quarterly </a:t>
            </a:r>
          </a:p>
          <a:p>
            <a:r>
              <a:rPr lang="en-US" dirty="0"/>
              <a:t>Income/loss on a restricted account should be recorded in accounts 420012 and 420013.  If the investment account is unrestricted (ex. the parish can regularly withdraw funds to help pay for operational costs) the income/loss should be recorded in accounts 410004 and 410013 </a:t>
            </a:r>
          </a:p>
        </p:txBody>
      </p:sp>
    </p:spTree>
    <p:extLst>
      <p:ext uri="{BB962C8B-B14F-4D97-AF65-F5344CB8AC3E}">
        <p14:creationId xmlns:p14="http://schemas.microsoft.com/office/powerpoint/2010/main" val="412835318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B80DFF-4E1D-8CE4-6996-3A084FE77956}"/>
              </a:ext>
            </a:extLst>
          </p:cNvPr>
          <p:cNvSpPr>
            <a:spLocks noGrp="1"/>
          </p:cNvSpPr>
          <p:nvPr>
            <p:ph type="title"/>
          </p:nvPr>
        </p:nvSpPr>
        <p:spPr/>
        <p:txBody>
          <a:bodyPr>
            <a:normAutofit fontScale="90000"/>
          </a:bodyPr>
          <a:lstStyle/>
          <a:p>
            <a:br>
              <a:rPr lang="en-US" dirty="0"/>
            </a:br>
            <a:r>
              <a:rPr lang="en-US" dirty="0"/>
              <a:t>Fixed Assets		</a:t>
            </a:r>
            <a:br>
              <a:rPr lang="en-US" dirty="0"/>
            </a:br>
            <a:endParaRPr lang="en-US" dirty="0"/>
          </a:p>
        </p:txBody>
      </p:sp>
      <p:sp>
        <p:nvSpPr>
          <p:cNvPr id="3" name="Content Placeholder 2">
            <a:extLst>
              <a:ext uri="{FF2B5EF4-FFF2-40B4-BE49-F238E27FC236}">
                <a16:creationId xmlns:a16="http://schemas.microsoft.com/office/drawing/2014/main" id="{36959F0E-1495-6BF2-7B62-8B588A2A460C}"/>
              </a:ext>
            </a:extLst>
          </p:cNvPr>
          <p:cNvSpPr>
            <a:spLocks noGrp="1"/>
          </p:cNvSpPr>
          <p:nvPr>
            <p:ph idx="1"/>
          </p:nvPr>
        </p:nvSpPr>
        <p:spPr/>
        <p:txBody>
          <a:bodyPr>
            <a:normAutofit lnSpcReduction="10000"/>
          </a:bodyPr>
          <a:lstStyle/>
          <a:p>
            <a:r>
              <a:rPr lang="en-US" dirty="0"/>
              <a:t>Fixed assets generally represent assets that are held for several years – ex. land, land improvements, building and related improvements, equipment</a:t>
            </a:r>
          </a:p>
          <a:p>
            <a:r>
              <a:rPr lang="en-US" dirty="0"/>
              <a:t>Fixed assets on your balance sheet should match the schedule of assets with Catholic </a:t>
            </a:r>
            <a:r>
              <a:rPr lang="en-US"/>
              <a:t>Mutual Group</a:t>
            </a:r>
            <a:endParaRPr lang="en-US" dirty="0"/>
          </a:p>
          <a:p>
            <a:r>
              <a:rPr lang="en-US" dirty="0"/>
              <a:t>Recording depreciation is optional but not required  </a:t>
            </a:r>
          </a:p>
          <a:p>
            <a:r>
              <a:rPr lang="en-US" dirty="0"/>
              <a:t>The Finance Council should establish a dollar threshold for the capitalization of fixed assets</a:t>
            </a:r>
          </a:p>
          <a:p>
            <a:r>
              <a:rPr lang="en-US" dirty="0"/>
              <a:t>Review large expenditures before the end of the year to make sure they do not need to be capitalized</a:t>
            </a:r>
          </a:p>
          <a:p>
            <a:endParaRPr lang="en-US" dirty="0"/>
          </a:p>
        </p:txBody>
      </p:sp>
    </p:spTree>
    <p:extLst>
      <p:ext uri="{BB962C8B-B14F-4D97-AF65-F5344CB8AC3E}">
        <p14:creationId xmlns:p14="http://schemas.microsoft.com/office/powerpoint/2010/main" val="73679586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5B84E5-C3C8-9880-7196-7C323BBCBE58}"/>
              </a:ext>
            </a:extLst>
          </p:cNvPr>
          <p:cNvSpPr>
            <a:spLocks noGrp="1"/>
          </p:cNvSpPr>
          <p:nvPr>
            <p:ph type="title"/>
          </p:nvPr>
        </p:nvSpPr>
        <p:spPr/>
        <p:txBody>
          <a:bodyPr/>
          <a:lstStyle/>
          <a:p>
            <a:r>
              <a:rPr lang="en-US" dirty="0"/>
              <a:t>Review &amp; Reconcile Payroll Liabilities</a:t>
            </a:r>
          </a:p>
        </p:txBody>
      </p:sp>
      <p:sp>
        <p:nvSpPr>
          <p:cNvPr id="3" name="Content Placeholder 2">
            <a:extLst>
              <a:ext uri="{FF2B5EF4-FFF2-40B4-BE49-F238E27FC236}">
                <a16:creationId xmlns:a16="http://schemas.microsoft.com/office/drawing/2014/main" id="{D0FAEB84-2A31-7BAB-955C-3384AC0F8800}"/>
              </a:ext>
            </a:extLst>
          </p:cNvPr>
          <p:cNvSpPr>
            <a:spLocks noGrp="1"/>
          </p:cNvSpPr>
          <p:nvPr>
            <p:ph idx="1"/>
          </p:nvPr>
        </p:nvSpPr>
        <p:spPr/>
        <p:txBody>
          <a:bodyPr/>
          <a:lstStyle/>
          <a:p>
            <a:r>
              <a:rPr lang="en-US" dirty="0"/>
              <a:t>These accounts show amounts withheld from employees but not yet paid to the benefit provider (ex. Assured Partners)</a:t>
            </a:r>
          </a:p>
          <a:p>
            <a:r>
              <a:rPr lang="en-US" dirty="0"/>
              <a:t>With Paylocity the federal taxes, state taxes and 403(b) contributions are paid directly so there should be no liability</a:t>
            </a:r>
          </a:p>
          <a:p>
            <a:r>
              <a:rPr lang="en-US" dirty="0"/>
              <a:t>Accounts should be reviewed at least monthly </a:t>
            </a:r>
          </a:p>
          <a:p>
            <a:r>
              <a:rPr lang="en-US" dirty="0"/>
              <a:t>Balances are typically due to timing but should be explainable</a:t>
            </a:r>
          </a:p>
        </p:txBody>
      </p:sp>
    </p:spTree>
    <p:extLst>
      <p:ext uri="{BB962C8B-B14F-4D97-AF65-F5344CB8AC3E}">
        <p14:creationId xmlns:p14="http://schemas.microsoft.com/office/powerpoint/2010/main" val="32799448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6F5DEC-94D7-A6BB-FA4E-21358C692F35}"/>
              </a:ext>
            </a:extLst>
          </p:cNvPr>
          <p:cNvSpPr>
            <a:spLocks noGrp="1"/>
          </p:cNvSpPr>
          <p:nvPr>
            <p:ph type="title"/>
          </p:nvPr>
        </p:nvSpPr>
        <p:spPr/>
        <p:txBody>
          <a:bodyPr/>
          <a:lstStyle/>
          <a:p>
            <a:r>
              <a:rPr lang="en-US" dirty="0"/>
              <a:t>Funds Held for Others</a:t>
            </a:r>
          </a:p>
        </p:txBody>
      </p:sp>
      <p:sp>
        <p:nvSpPr>
          <p:cNvPr id="3" name="Content Placeholder 2">
            <a:extLst>
              <a:ext uri="{FF2B5EF4-FFF2-40B4-BE49-F238E27FC236}">
                <a16:creationId xmlns:a16="http://schemas.microsoft.com/office/drawing/2014/main" id="{24A149A9-5C25-F47A-0DBA-0196D56EC663}"/>
              </a:ext>
            </a:extLst>
          </p:cNvPr>
          <p:cNvSpPr>
            <a:spLocks noGrp="1"/>
          </p:cNvSpPr>
          <p:nvPr>
            <p:ph idx="1"/>
          </p:nvPr>
        </p:nvSpPr>
        <p:spPr/>
        <p:txBody>
          <a:bodyPr/>
          <a:lstStyle/>
          <a:p>
            <a:r>
              <a:rPr lang="en-US" dirty="0"/>
              <a:t>Represent liabilities for auxiliary organizations</a:t>
            </a:r>
          </a:p>
          <a:p>
            <a:r>
              <a:rPr lang="en-US" dirty="0"/>
              <a:t>Review and reconcile any account balances</a:t>
            </a:r>
          </a:p>
          <a:p>
            <a:r>
              <a:rPr lang="en-US" dirty="0"/>
              <a:t>Any balances should be explainable</a:t>
            </a:r>
          </a:p>
          <a:p>
            <a:r>
              <a:rPr lang="en-US" dirty="0"/>
              <a:t>It is rare to have a FHFO account where the balance hasn’t changed during the year</a:t>
            </a:r>
          </a:p>
          <a:p>
            <a:r>
              <a:rPr lang="en-US" dirty="0"/>
              <a:t>If there are old balances and you are not able to determine what the balance is for a journal entry should be recorded to take the balance to zero</a:t>
            </a:r>
          </a:p>
        </p:txBody>
      </p:sp>
    </p:spTree>
    <p:extLst>
      <p:ext uri="{BB962C8B-B14F-4D97-AF65-F5344CB8AC3E}">
        <p14:creationId xmlns:p14="http://schemas.microsoft.com/office/powerpoint/2010/main" val="5180532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291B86-9047-5E24-B889-B67B9513FA13}"/>
              </a:ext>
            </a:extLst>
          </p:cNvPr>
          <p:cNvSpPr>
            <a:spLocks noGrp="1"/>
          </p:cNvSpPr>
          <p:nvPr>
            <p:ph type="title"/>
          </p:nvPr>
        </p:nvSpPr>
        <p:spPr/>
        <p:txBody>
          <a:bodyPr/>
          <a:lstStyle/>
          <a:p>
            <a:r>
              <a:rPr lang="en-US" dirty="0"/>
              <a:t>Dedicated Accounts	</a:t>
            </a:r>
          </a:p>
        </p:txBody>
      </p:sp>
      <p:sp>
        <p:nvSpPr>
          <p:cNvPr id="3" name="Content Placeholder 2">
            <a:extLst>
              <a:ext uri="{FF2B5EF4-FFF2-40B4-BE49-F238E27FC236}">
                <a16:creationId xmlns:a16="http://schemas.microsoft.com/office/drawing/2014/main" id="{AEF2DE06-A1A4-FEC7-D1BE-C02E5EAEB7C6}"/>
              </a:ext>
            </a:extLst>
          </p:cNvPr>
          <p:cNvSpPr>
            <a:spLocks noGrp="1"/>
          </p:cNvSpPr>
          <p:nvPr>
            <p:ph idx="1"/>
          </p:nvPr>
        </p:nvSpPr>
        <p:spPr/>
        <p:txBody>
          <a:bodyPr/>
          <a:lstStyle/>
          <a:p>
            <a:r>
              <a:rPr lang="en-US" dirty="0"/>
              <a:t>Diocesan required collections – second collections, ADA</a:t>
            </a:r>
          </a:p>
          <a:p>
            <a:r>
              <a:rPr lang="en-US" dirty="0"/>
              <a:t>Remit any balance showing</a:t>
            </a:r>
          </a:p>
          <a:p>
            <a:r>
              <a:rPr lang="en-US" dirty="0"/>
              <a:t>Any ending balance should be explainable</a:t>
            </a:r>
          </a:p>
          <a:p>
            <a:r>
              <a:rPr lang="en-US" dirty="0"/>
              <a:t>Monies received should be remitted within one month of collection</a:t>
            </a:r>
          </a:p>
          <a:p>
            <a:r>
              <a:rPr lang="en-US" dirty="0"/>
              <a:t>The Statement of Dedicated Accounts should be available for review by the Finance Council</a:t>
            </a:r>
          </a:p>
        </p:txBody>
      </p:sp>
    </p:spTree>
    <p:extLst>
      <p:ext uri="{BB962C8B-B14F-4D97-AF65-F5344CB8AC3E}">
        <p14:creationId xmlns:p14="http://schemas.microsoft.com/office/powerpoint/2010/main" val="425118967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B6B7FC-ED68-6B95-65B8-1C955E22677A}"/>
              </a:ext>
            </a:extLst>
          </p:cNvPr>
          <p:cNvSpPr>
            <a:spLocks noGrp="1"/>
          </p:cNvSpPr>
          <p:nvPr>
            <p:ph type="title"/>
          </p:nvPr>
        </p:nvSpPr>
        <p:spPr/>
        <p:txBody>
          <a:bodyPr/>
          <a:lstStyle/>
          <a:p>
            <a:r>
              <a:rPr lang="en-US" dirty="0"/>
              <a:t>Review the Statement of Activities</a:t>
            </a:r>
          </a:p>
        </p:txBody>
      </p:sp>
      <p:sp>
        <p:nvSpPr>
          <p:cNvPr id="3" name="Content Placeholder 2">
            <a:extLst>
              <a:ext uri="{FF2B5EF4-FFF2-40B4-BE49-F238E27FC236}">
                <a16:creationId xmlns:a16="http://schemas.microsoft.com/office/drawing/2014/main" id="{6E573576-2808-A10C-7772-A294F0691F63}"/>
              </a:ext>
            </a:extLst>
          </p:cNvPr>
          <p:cNvSpPr>
            <a:spLocks noGrp="1"/>
          </p:cNvSpPr>
          <p:nvPr>
            <p:ph idx="1"/>
          </p:nvPr>
        </p:nvSpPr>
        <p:spPr/>
        <p:txBody>
          <a:bodyPr/>
          <a:lstStyle/>
          <a:p>
            <a:r>
              <a:rPr lang="en-US" dirty="0"/>
              <a:t>Compare actual to budget and be able to explain large variances</a:t>
            </a:r>
          </a:p>
          <a:p>
            <a:r>
              <a:rPr lang="en-US" dirty="0"/>
              <a:t>Compare current year actuals to prior year and look for any large discrepancies</a:t>
            </a:r>
          </a:p>
          <a:p>
            <a:r>
              <a:rPr lang="en-US" dirty="0"/>
              <a:t>Look for any negative balances in the income and expense accounts.  These are rare and may indicate a miscoding.</a:t>
            </a:r>
          </a:p>
        </p:txBody>
      </p:sp>
    </p:spTree>
    <p:extLst>
      <p:ext uri="{BB962C8B-B14F-4D97-AF65-F5344CB8AC3E}">
        <p14:creationId xmlns:p14="http://schemas.microsoft.com/office/powerpoint/2010/main" val="293061943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363A49-EC19-B860-9459-C9808D90A28A}"/>
              </a:ext>
            </a:extLst>
          </p:cNvPr>
          <p:cNvSpPr>
            <a:spLocks noGrp="1"/>
          </p:cNvSpPr>
          <p:nvPr>
            <p:ph type="title"/>
          </p:nvPr>
        </p:nvSpPr>
        <p:spPr/>
        <p:txBody>
          <a:bodyPr/>
          <a:lstStyle/>
          <a:p>
            <a:r>
              <a:rPr lang="en-US" dirty="0"/>
              <a:t>Final Notes</a:t>
            </a:r>
          </a:p>
        </p:txBody>
      </p:sp>
      <p:sp>
        <p:nvSpPr>
          <p:cNvPr id="3" name="Content Placeholder 2">
            <a:extLst>
              <a:ext uri="{FF2B5EF4-FFF2-40B4-BE49-F238E27FC236}">
                <a16:creationId xmlns:a16="http://schemas.microsoft.com/office/drawing/2014/main" id="{B55A6422-4CD8-7C23-EC3A-F7680F8B229A}"/>
              </a:ext>
            </a:extLst>
          </p:cNvPr>
          <p:cNvSpPr>
            <a:spLocks noGrp="1"/>
          </p:cNvSpPr>
          <p:nvPr>
            <p:ph idx="1"/>
          </p:nvPr>
        </p:nvSpPr>
        <p:spPr/>
        <p:txBody>
          <a:bodyPr/>
          <a:lstStyle/>
          <a:p>
            <a:r>
              <a:rPr lang="en-US" dirty="0"/>
              <a:t>Each month in </a:t>
            </a:r>
            <a:r>
              <a:rPr lang="en-US" dirty="0" err="1"/>
              <a:t>ParishSOFT</a:t>
            </a:r>
            <a:r>
              <a:rPr lang="en-US" dirty="0"/>
              <a:t> should be closed on a timely basis</a:t>
            </a:r>
          </a:p>
          <a:p>
            <a:r>
              <a:rPr lang="en-US" dirty="0"/>
              <a:t>The year end close is a separate process</a:t>
            </a:r>
          </a:p>
          <a:p>
            <a:r>
              <a:rPr lang="en-US" dirty="0"/>
              <a:t>All balance sheet accounts should be reconciled monthly or routinely to help guarantee the accuracy of the financials you are presenting or providing to others</a:t>
            </a:r>
          </a:p>
          <a:p>
            <a:r>
              <a:rPr lang="en-US" dirty="0"/>
              <a:t>The Finance Council should approve the Financial Statements before the year is closed</a:t>
            </a:r>
          </a:p>
          <a:p>
            <a:r>
              <a:rPr lang="en-US" dirty="0"/>
              <a:t>The Annual Financial Report to Parishioners should be prepared using the guidelines in the Resource Manual (pages 108-112)</a:t>
            </a:r>
          </a:p>
        </p:txBody>
      </p:sp>
    </p:spTree>
    <p:extLst>
      <p:ext uri="{BB962C8B-B14F-4D97-AF65-F5344CB8AC3E}">
        <p14:creationId xmlns:p14="http://schemas.microsoft.com/office/powerpoint/2010/main" val="146551349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126</TotalTime>
  <Words>567</Words>
  <Application>Microsoft Office PowerPoint</Application>
  <PresentationFormat>Widescreen</PresentationFormat>
  <Paragraphs>45</Paragraphs>
  <Slides>9</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9</vt:i4>
      </vt:variant>
    </vt:vector>
  </HeadingPairs>
  <TitlesOfParts>
    <vt:vector size="13" baseType="lpstr">
      <vt:lpstr>Aptos</vt:lpstr>
      <vt:lpstr>Aptos Display</vt:lpstr>
      <vt:lpstr>Arial</vt:lpstr>
      <vt:lpstr>Office Theme</vt:lpstr>
      <vt:lpstr>Business Office Forum May 2025</vt:lpstr>
      <vt:lpstr>Reconcile all Bank Accounts</vt:lpstr>
      <vt:lpstr>Reconcile all Investment Accounts</vt:lpstr>
      <vt:lpstr> Fixed Assets   </vt:lpstr>
      <vt:lpstr>Review &amp; Reconcile Payroll Liabilities</vt:lpstr>
      <vt:lpstr>Funds Held for Others</vt:lpstr>
      <vt:lpstr>Dedicated Accounts </vt:lpstr>
      <vt:lpstr>Review the Statement of Activities</vt:lpstr>
      <vt:lpstr>Final Notes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Lisa Triplett</dc:creator>
  <cp:lastModifiedBy>Lisa Triplett</cp:lastModifiedBy>
  <cp:revision>11</cp:revision>
  <cp:lastPrinted>2025-05-20T21:27:51Z</cp:lastPrinted>
  <dcterms:created xsi:type="dcterms:W3CDTF">2025-05-20T14:20:22Z</dcterms:created>
  <dcterms:modified xsi:type="dcterms:W3CDTF">2025-05-21T20:40:56Z</dcterms:modified>
</cp:coreProperties>
</file>